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2" r:id="rId1"/>
    <p:sldMasterId id="2147484074" r:id="rId2"/>
    <p:sldMasterId id="2147484086" r:id="rId3"/>
  </p:sldMasterIdLst>
  <p:notesMasterIdLst>
    <p:notesMasterId r:id="rId26"/>
  </p:notesMasterIdLst>
  <p:sldIdLst>
    <p:sldId id="256" r:id="rId4"/>
    <p:sldId id="338" r:id="rId5"/>
    <p:sldId id="315" r:id="rId6"/>
    <p:sldId id="331" r:id="rId7"/>
    <p:sldId id="332" r:id="rId8"/>
    <p:sldId id="333" r:id="rId9"/>
    <p:sldId id="336" r:id="rId10"/>
    <p:sldId id="334" r:id="rId11"/>
    <p:sldId id="330" r:id="rId12"/>
    <p:sldId id="335" r:id="rId13"/>
    <p:sldId id="321" r:id="rId14"/>
    <p:sldId id="327" r:id="rId15"/>
    <p:sldId id="329" r:id="rId16"/>
    <p:sldId id="314" r:id="rId17"/>
    <p:sldId id="328" r:id="rId18"/>
    <p:sldId id="267" r:id="rId19"/>
    <p:sldId id="325" r:id="rId20"/>
    <p:sldId id="309" r:id="rId21"/>
    <p:sldId id="311" r:id="rId22"/>
    <p:sldId id="312" r:id="rId23"/>
    <p:sldId id="337" r:id="rId24"/>
    <p:sldId id="32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淺色樣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8799B23B-EC83-4686-B30A-512413B5E67A}" styleName="淺色樣式 3 - 輔色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876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6108A2-FDF5-45D0-95F9-D053A8D81FB2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41F24FC8-5858-4B33-8D4C-A83E4E7E126B}">
      <dgm:prSet/>
      <dgm:spPr/>
      <dgm:t>
        <a:bodyPr/>
        <a:lstStyle/>
        <a:p>
          <a:r>
            <a:rPr lang="en-US"/>
            <a:t>Age of information we are living.</a:t>
          </a:r>
        </a:p>
      </dgm:t>
    </dgm:pt>
    <dgm:pt modelId="{4CA88F26-5273-4C99-B078-DEC0A7DBA43B}" type="parTrans" cxnId="{968EFE5D-2A3F-4AE4-A144-916B7A0B4038}">
      <dgm:prSet/>
      <dgm:spPr/>
      <dgm:t>
        <a:bodyPr/>
        <a:lstStyle/>
        <a:p>
          <a:endParaRPr lang="en-US"/>
        </a:p>
      </dgm:t>
    </dgm:pt>
    <dgm:pt modelId="{C0C665D4-C4E2-4E06-B96B-ECFC5CA10BF8}" type="sibTrans" cxnId="{968EFE5D-2A3F-4AE4-A144-916B7A0B4038}">
      <dgm:prSet/>
      <dgm:spPr/>
      <dgm:t>
        <a:bodyPr/>
        <a:lstStyle/>
        <a:p>
          <a:endParaRPr lang="en-US"/>
        </a:p>
      </dgm:t>
    </dgm:pt>
    <dgm:pt modelId="{36C9DA6B-6E07-4DA3-B99A-D4D3BC5C5162}">
      <dgm:prSet/>
      <dgm:spPr/>
      <dgm:t>
        <a:bodyPr/>
        <a:lstStyle/>
        <a:p>
          <a:r>
            <a:rPr lang="en-US"/>
            <a:t>What is critical thinking?</a:t>
          </a:r>
        </a:p>
      </dgm:t>
    </dgm:pt>
    <dgm:pt modelId="{23CB1134-8ADF-4495-BEFC-48FBC90FA8A3}" type="parTrans" cxnId="{94594C72-1691-4342-B57B-6C9E1AA47818}">
      <dgm:prSet/>
      <dgm:spPr/>
      <dgm:t>
        <a:bodyPr/>
        <a:lstStyle/>
        <a:p>
          <a:endParaRPr lang="en-US"/>
        </a:p>
      </dgm:t>
    </dgm:pt>
    <dgm:pt modelId="{77850069-9B3F-493F-BA20-10E42D86A9FD}" type="sibTrans" cxnId="{94594C72-1691-4342-B57B-6C9E1AA47818}">
      <dgm:prSet/>
      <dgm:spPr/>
      <dgm:t>
        <a:bodyPr/>
        <a:lstStyle/>
        <a:p>
          <a:endParaRPr lang="en-US"/>
        </a:p>
      </dgm:t>
    </dgm:pt>
    <dgm:pt modelId="{707F916D-80EB-42E5-9E29-23294DEBF60B}">
      <dgm:prSet/>
      <dgm:spPr/>
      <dgm:t>
        <a:bodyPr/>
        <a:lstStyle/>
        <a:p>
          <a:r>
            <a:rPr lang="en-US"/>
            <a:t>What is argument?</a:t>
          </a:r>
        </a:p>
      </dgm:t>
    </dgm:pt>
    <dgm:pt modelId="{E8B388A6-0E4F-4FAA-9AF4-9A1E3E4240E4}" type="parTrans" cxnId="{EF67D8C7-19B8-4732-A3FB-854BABF8A9FA}">
      <dgm:prSet/>
      <dgm:spPr/>
      <dgm:t>
        <a:bodyPr/>
        <a:lstStyle/>
        <a:p>
          <a:endParaRPr lang="en-US"/>
        </a:p>
      </dgm:t>
    </dgm:pt>
    <dgm:pt modelId="{4ECF3D92-15F4-472A-BDB7-F0CFFAB41E2C}" type="sibTrans" cxnId="{EF67D8C7-19B8-4732-A3FB-854BABF8A9FA}">
      <dgm:prSet/>
      <dgm:spPr/>
      <dgm:t>
        <a:bodyPr/>
        <a:lstStyle/>
        <a:p>
          <a:endParaRPr lang="en-US"/>
        </a:p>
      </dgm:t>
    </dgm:pt>
    <dgm:pt modelId="{8B2E3FBF-2EB3-4AB5-B898-5752E040412B}" type="pres">
      <dgm:prSet presAssocID="{E76108A2-FDF5-45D0-95F9-D053A8D81FB2}" presName="vert0" presStyleCnt="0">
        <dgm:presLayoutVars>
          <dgm:dir/>
          <dgm:animOne val="branch"/>
          <dgm:animLvl val="lvl"/>
        </dgm:presLayoutVars>
      </dgm:prSet>
      <dgm:spPr/>
    </dgm:pt>
    <dgm:pt modelId="{47E0341D-55E6-4180-99F5-026B4752FFA4}" type="pres">
      <dgm:prSet presAssocID="{41F24FC8-5858-4B33-8D4C-A83E4E7E126B}" presName="thickLine" presStyleLbl="alignNode1" presStyleIdx="0" presStyleCnt="3"/>
      <dgm:spPr/>
    </dgm:pt>
    <dgm:pt modelId="{86546638-DBBB-44DC-BC78-4A372C71279F}" type="pres">
      <dgm:prSet presAssocID="{41F24FC8-5858-4B33-8D4C-A83E4E7E126B}" presName="horz1" presStyleCnt="0"/>
      <dgm:spPr/>
    </dgm:pt>
    <dgm:pt modelId="{FB8E25FB-9A90-4CC6-9023-441C521E4B7B}" type="pres">
      <dgm:prSet presAssocID="{41F24FC8-5858-4B33-8D4C-A83E4E7E126B}" presName="tx1" presStyleLbl="revTx" presStyleIdx="0" presStyleCnt="3"/>
      <dgm:spPr/>
    </dgm:pt>
    <dgm:pt modelId="{9E4E78B9-B974-4A2A-A056-FB56ABFC4CCB}" type="pres">
      <dgm:prSet presAssocID="{41F24FC8-5858-4B33-8D4C-A83E4E7E126B}" presName="vert1" presStyleCnt="0"/>
      <dgm:spPr/>
    </dgm:pt>
    <dgm:pt modelId="{CBE8456E-59F2-489E-9B90-985E1C0AAF7A}" type="pres">
      <dgm:prSet presAssocID="{36C9DA6B-6E07-4DA3-B99A-D4D3BC5C5162}" presName="thickLine" presStyleLbl="alignNode1" presStyleIdx="1" presStyleCnt="3"/>
      <dgm:spPr/>
    </dgm:pt>
    <dgm:pt modelId="{ED6EBD1A-5248-455A-B551-EC54B104F2BF}" type="pres">
      <dgm:prSet presAssocID="{36C9DA6B-6E07-4DA3-B99A-D4D3BC5C5162}" presName="horz1" presStyleCnt="0"/>
      <dgm:spPr/>
    </dgm:pt>
    <dgm:pt modelId="{AFB9FFFE-A4B3-432E-A9DB-2EFF6C1082D4}" type="pres">
      <dgm:prSet presAssocID="{36C9DA6B-6E07-4DA3-B99A-D4D3BC5C5162}" presName="tx1" presStyleLbl="revTx" presStyleIdx="1" presStyleCnt="3"/>
      <dgm:spPr/>
    </dgm:pt>
    <dgm:pt modelId="{009C1DE3-BD67-44C1-A7C3-D665BE09B25B}" type="pres">
      <dgm:prSet presAssocID="{36C9DA6B-6E07-4DA3-B99A-D4D3BC5C5162}" presName="vert1" presStyleCnt="0"/>
      <dgm:spPr/>
    </dgm:pt>
    <dgm:pt modelId="{2E7DD1B4-FC39-4D1F-AA8D-C3B592CBA3EB}" type="pres">
      <dgm:prSet presAssocID="{707F916D-80EB-42E5-9E29-23294DEBF60B}" presName="thickLine" presStyleLbl="alignNode1" presStyleIdx="2" presStyleCnt="3"/>
      <dgm:spPr/>
    </dgm:pt>
    <dgm:pt modelId="{986F6878-A66E-491D-A31E-D801EB30696E}" type="pres">
      <dgm:prSet presAssocID="{707F916D-80EB-42E5-9E29-23294DEBF60B}" presName="horz1" presStyleCnt="0"/>
      <dgm:spPr/>
    </dgm:pt>
    <dgm:pt modelId="{2C8DA08A-72CD-4776-8F69-607804329442}" type="pres">
      <dgm:prSet presAssocID="{707F916D-80EB-42E5-9E29-23294DEBF60B}" presName="tx1" presStyleLbl="revTx" presStyleIdx="2" presStyleCnt="3"/>
      <dgm:spPr/>
    </dgm:pt>
    <dgm:pt modelId="{77840C5A-3E27-4D3F-98C2-846622350EF4}" type="pres">
      <dgm:prSet presAssocID="{707F916D-80EB-42E5-9E29-23294DEBF60B}" presName="vert1" presStyleCnt="0"/>
      <dgm:spPr/>
    </dgm:pt>
  </dgm:ptLst>
  <dgm:cxnLst>
    <dgm:cxn modelId="{E1D41001-1077-4346-9DC8-800C7F7F69AD}" type="presOf" srcId="{36C9DA6B-6E07-4DA3-B99A-D4D3BC5C5162}" destId="{AFB9FFFE-A4B3-432E-A9DB-2EFF6C1082D4}" srcOrd="0" destOrd="0" presId="urn:microsoft.com/office/officeart/2008/layout/LinedList"/>
    <dgm:cxn modelId="{DCE6A25C-086A-4BBF-9690-42A3C7C9D66F}" type="presOf" srcId="{E76108A2-FDF5-45D0-95F9-D053A8D81FB2}" destId="{8B2E3FBF-2EB3-4AB5-B898-5752E040412B}" srcOrd="0" destOrd="0" presId="urn:microsoft.com/office/officeart/2008/layout/LinedList"/>
    <dgm:cxn modelId="{968EFE5D-2A3F-4AE4-A144-916B7A0B4038}" srcId="{E76108A2-FDF5-45D0-95F9-D053A8D81FB2}" destId="{41F24FC8-5858-4B33-8D4C-A83E4E7E126B}" srcOrd="0" destOrd="0" parTransId="{4CA88F26-5273-4C99-B078-DEC0A7DBA43B}" sibTransId="{C0C665D4-C4E2-4E06-B96B-ECFC5CA10BF8}"/>
    <dgm:cxn modelId="{86FE7141-C0B1-4254-B5A0-F32050837089}" type="presOf" srcId="{41F24FC8-5858-4B33-8D4C-A83E4E7E126B}" destId="{FB8E25FB-9A90-4CC6-9023-441C521E4B7B}" srcOrd="0" destOrd="0" presId="urn:microsoft.com/office/officeart/2008/layout/LinedList"/>
    <dgm:cxn modelId="{94594C72-1691-4342-B57B-6C9E1AA47818}" srcId="{E76108A2-FDF5-45D0-95F9-D053A8D81FB2}" destId="{36C9DA6B-6E07-4DA3-B99A-D4D3BC5C5162}" srcOrd="1" destOrd="0" parTransId="{23CB1134-8ADF-4495-BEFC-48FBC90FA8A3}" sibTransId="{77850069-9B3F-493F-BA20-10E42D86A9FD}"/>
    <dgm:cxn modelId="{7E5A4D93-6F67-4CB1-8543-9E0DFB10EC98}" type="presOf" srcId="{707F916D-80EB-42E5-9E29-23294DEBF60B}" destId="{2C8DA08A-72CD-4776-8F69-607804329442}" srcOrd="0" destOrd="0" presId="urn:microsoft.com/office/officeart/2008/layout/LinedList"/>
    <dgm:cxn modelId="{EF67D8C7-19B8-4732-A3FB-854BABF8A9FA}" srcId="{E76108A2-FDF5-45D0-95F9-D053A8D81FB2}" destId="{707F916D-80EB-42E5-9E29-23294DEBF60B}" srcOrd="2" destOrd="0" parTransId="{E8B388A6-0E4F-4FAA-9AF4-9A1E3E4240E4}" sibTransId="{4ECF3D92-15F4-472A-BDB7-F0CFFAB41E2C}"/>
    <dgm:cxn modelId="{95CD735C-4F72-4FD4-940E-F37B78AAFDF7}" type="presParOf" srcId="{8B2E3FBF-2EB3-4AB5-B898-5752E040412B}" destId="{47E0341D-55E6-4180-99F5-026B4752FFA4}" srcOrd="0" destOrd="0" presId="urn:microsoft.com/office/officeart/2008/layout/LinedList"/>
    <dgm:cxn modelId="{7844250C-1EDB-4C08-9F6B-4F8C12CE4D68}" type="presParOf" srcId="{8B2E3FBF-2EB3-4AB5-B898-5752E040412B}" destId="{86546638-DBBB-44DC-BC78-4A372C71279F}" srcOrd="1" destOrd="0" presId="urn:microsoft.com/office/officeart/2008/layout/LinedList"/>
    <dgm:cxn modelId="{30918825-8C91-455C-B9D8-FA1DBA0C57AB}" type="presParOf" srcId="{86546638-DBBB-44DC-BC78-4A372C71279F}" destId="{FB8E25FB-9A90-4CC6-9023-441C521E4B7B}" srcOrd="0" destOrd="0" presId="urn:microsoft.com/office/officeart/2008/layout/LinedList"/>
    <dgm:cxn modelId="{FC80F2DE-2AA2-4228-BA23-5C1D18D84773}" type="presParOf" srcId="{86546638-DBBB-44DC-BC78-4A372C71279F}" destId="{9E4E78B9-B974-4A2A-A056-FB56ABFC4CCB}" srcOrd="1" destOrd="0" presId="urn:microsoft.com/office/officeart/2008/layout/LinedList"/>
    <dgm:cxn modelId="{48B5953F-2C25-4803-A15E-851C45842A80}" type="presParOf" srcId="{8B2E3FBF-2EB3-4AB5-B898-5752E040412B}" destId="{CBE8456E-59F2-489E-9B90-985E1C0AAF7A}" srcOrd="2" destOrd="0" presId="urn:microsoft.com/office/officeart/2008/layout/LinedList"/>
    <dgm:cxn modelId="{0DC83336-0D1E-4644-B478-713525FD1B3A}" type="presParOf" srcId="{8B2E3FBF-2EB3-4AB5-B898-5752E040412B}" destId="{ED6EBD1A-5248-455A-B551-EC54B104F2BF}" srcOrd="3" destOrd="0" presId="urn:microsoft.com/office/officeart/2008/layout/LinedList"/>
    <dgm:cxn modelId="{80C6A12D-B921-4C0C-A4A6-36F98B1135B5}" type="presParOf" srcId="{ED6EBD1A-5248-455A-B551-EC54B104F2BF}" destId="{AFB9FFFE-A4B3-432E-A9DB-2EFF6C1082D4}" srcOrd="0" destOrd="0" presId="urn:microsoft.com/office/officeart/2008/layout/LinedList"/>
    <dgm:cxn modelId="{7DF90A03-CC00-4259-A2C3-353EEA3C7781}" type="presParOf" srcId="{ED6EBD1A-5248-455A-B551-EC54B104F2BF}" destId="{009C1DE3-BD67-44C1-A7C3-D665BE09B25B}" srcOrd="1" destOrd="0" presId="urn:microsoft.com/office/officeart/2008/layout/LinedList"/>
    <dgm:cxn modelId="{A5B0812E-AC98-4827-8203-A1A0EF819A6A}" type="presParOf" srcId="{8B2E3FBF-2EB3-4AB5-B898-5752E040412B}" destId="{2E7DD1B4-FC39-4D1F-AA8D-C3B592CBA3EB}" srcOrd="4" destOrd="0" presId="urn:microsoft.com/office/officeart/2008/layout/LinedList"/>
    <dgm:cxn modelId="{18D4F8B5-525F-4313-A864-C8CC31A1C1CF}" type="presParOf" srcId="{8B2E3FBF-2EB3-4AB5-B898-5752E040412B}" destId="{986F6878-A66E-491D-A31E-D801EB30696E}" srcOrd="5" destOrd="0" presId="urn:microsoft.com/office/officeart/2008/layout/LinedList"/>
    <dgm:cxn modelId="{78BCEC4F-2639-4EEA-A6C7-E772CD6DAACC}" type="presParOf" srcId="{986F6878-A66E-491D-A31E-D801EB30696E}" destId="{2C8DA08A-72CD-4776-8F69-607804329442}" srcOrd="0" destOrd="0" presId="urn:microsoft.com/office/officeart/2008/layout/LinedList"/>
    <dgm:cxn modelId="{5F6B41EF-9730-448B-8F1B-07F0DD7A80A6}" type="presParOf" srcId="{986F6878-A66E-491D-A31E-D801EB30696E}" destId="{77840C5A-3E27-4D3F-98C2-846622350E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E0341D-55E6-4180-99F5-026B4752FFA4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E25FB-9A90-4CC6-9023-441C521E4B7B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Age of information we are living.</a:t>
          </a:r>
        </a:p>
      </dsp:txBody>
      <dsp:txXfrm>
        <a:off x="0" y="2492"/>
        <a:ext cx="6492875" cy="1700138"/>
      </dsp:txXfrm>
    </dsp:sp>
    <dsp:sp modelId="{CBE8456E-59F2-489E-9B90-985E1C0AAF7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B9FFFE-A4B3-432E-A9DB-2EFF6C1082D4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What is critical thinking?</a:t>
          </a:r>
        </a:p>
      </dsp:txBody>
      <dsp:txXfrm>
        <a:off x="0" y="1702630"/>
        <a:ext cx="6492875" cy="1700138"/>
      </dsp:txXfrm>
    </dsp:sp>
    <dsp:sp modelId="{2E7DD1B4-FC39-4D1F-AA8D-C3B592CBA3EB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8DA08A-72CD-4776-8F69-607804329442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t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/>
            <a:t>What is argument?</a:t>
          </a:r>
        </a:p>
      </dsp:txBody>
      <dsp:txXfrm>
        <a:off x="0" y="3402769"/>
        <a:ext cx="6492875" cy="17001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2541D4-3256-4606-8756-2D412D8E83FA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018F10-3607-40F7-8ADC-71D482BA377D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3690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cap="none" spc="0" dirty="0">
                <a:solidFill>
                  <a:schemeClr val="tx1"/>
                </a:solidFill>
              </a:rPr>
              <a:t>*TCM 20B Students</a:t>
            </a:r>
            <a:endParaRPr lang="zh-TW" altLang="en-US" sz="1200" cap="none" spc="0" dirty="0">
              <a:solidFill>
                <a:schemeClr val="tx1"/>
              </a:solidFill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18F10-3607-40F7-8ADC-71D482BA377D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715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799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9829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456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13977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91030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47344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85244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2123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211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06771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9367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577259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855120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66465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3226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63C331-0CAA-42A1-B7D1-C47F8D453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B31922-2653-46D8-B675-0A858BE446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C175895-A6D3-4A84-A641-C6BE61F44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C91110-7F48-4388-8373-A35563E9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AD4AA1-D63C-4503-A1D9-BA0D45C4E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332761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424620-5EC8-4B22-8359-E335B413F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7963C9B-7103-45DD-A854-A829E698AE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CC4D59-0EC7-4266-A54E-FBD4366E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5DA3B53-5AE4-422A-A678-C9E2C0999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55A5E16-9C13-4423-BFF5-B45EF224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485078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86CA31-12BB-47C2-A582-8C6E82B39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D354384-3E28-4E2F-ABFE-F8FCC1309B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065644B-BA2B-4484-B864-7712E634A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AD9343-CB6C-4037-B107-61EE999E6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422B57-2F53-42E4-B214-A4F2F743C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69323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B71E2D-7FE4-457F-82C0-92E37EAFF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71B1420-45CF-4F09-90CA-E8FBB82D2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1CE539C-B5F9-42B7-A4E2-7098E08525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C58914C-B533-4B8C-AD78-FECF177C5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C036705-D0C3-47FB-A995-AB8EE4035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18FF1B7-7B63-4E8E-AA1B-1C6832149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0149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C224EB-17F1-451D-B3C0-42F61FCF0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9B4563-70EA-464F-805F-10DF14194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E918B42-C467-4478-A003-3CA8B66A6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DECCC36-880C-4E32-8AA8-26D6B4F4A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67C9AF5-14C3-419F-A476-DF0D1A2A8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77D0E78-D001-45F6-9453-08DCEBD8C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D1C15A04-D00E-45B8-A4D0-1F8E049D98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43823C59-A9B6-49D1-8D70-91630F1C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83727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6E3C4-5CE2-4E9B-A1B4-8A9488331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ABB13F6-62D5-4DD0-87D7-697430F7A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E930F5D-E5DE-4975-9808-8A57CC0E8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402AF25-DB80-4FBB-8AD7-96A20FCC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06497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9136C67-3AAD-4F77-BC8C-EEB95258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7F2805B-63EF-4143-B443-369424E5D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D576F25-83E1-423D-82AA-5CD3C4B9EC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0046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24231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71A38-AF39-4F9B-8267-05DA939AC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2D9BE-3FDD-41BB-983C-5DD77CC58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D701FD9-1268-463B-BB7B-FF47945E4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5D08DCD-937F-4308-B788-DE4645EEB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AC4BB6-5172-4A29-A362-CBC5B34B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72301D2-F2F5-4D62-99B3-510B8E35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733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71566F5-7CB5-4A25-8C7C-D6C2F6E7B7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91E108A-7CA1-4874-B5AD-6FF0D799EA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79065B-7A6A-4EC8-B0ED-B32A67794A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B298F46-2361-4E8F-98E9-8AD65867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EE6A177-88C8-4225-95ED-DAB02FE9F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15096A3-0D7B-4A56-9E6D-F4C44C790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14425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22BB19-88A2-42AC-9DCE-D528C2806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B5DC09A-D77B-489A-BF13-8A52E047D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6CC50DD-B844-4555-A36B-F7403AE92D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5F6BC2-DD95-410D-BDE4-4CA49CF6A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A94153D-6CB4-4517-B983-768041947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75606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3DFC114-9D3B-4090-B73E-3FF1647D8D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C05ADD4-B491-48D4-BFAE-EB0F88DDB8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C99162F-74CA-45ED-BAD1-623DD93C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A2E5F7-89EF-47BA-B080-DCC4EDC1F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6EAA7AE-9D40-4EC8-943C-540EE3D98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881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9885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5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6331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9794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6063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4555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3562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3" r:id="rId1"/>
    <p:sldLayoutId id="2147484064" r:id="rId2"/>
    <p:sldLayoutId id="2147484065" r:id="rId3"/>
    <p:sldLayoutId id="2147484066" r:id="rId4"/>
    <p:sldLayoutId id="2147484067" r:id="rId5"/>
    <p:sldLayoutId id="2147484068" r:id="rId6"/>
    <p:sldLayoutId id="2147484069" r:id="rId7"/>
    <p:sldLayoutId id="2147484070" r:id="rId8"/>
    <p:sldLayoutId id="2147484071" r:id="rId9"/>
    <p:sldLayoutId id="2147484072" r:id="rId10"/>
    <p:sldLayoutId id="21474840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74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5" r:id="rId1"/>
    <p:sldLayoutId id="2147484076" r:id="rId2"/>
    <p:sldLayoutId id="2147484077" r:id="rId3"/>
    <p:sldLayoutId id="2147484078" r:id="rId4"/>
    <p:sldLayoutId id="2147484079" r:id="rId5"/>
    <p:sldLayoutId id="2147484080" r:id="rId6"/>
    <p:sldLayoutId id="2147484081" r:id="rId7"/>
    <p:sldLayoutId id="2147484082" r:id="rId8"/>
    <p:sldLayoutId id="2147484083" r:id="rId9"/>
    <p:sldLayoutId id="2147484084" r:id="rId10"/>
    <p:sldLayoutId id="21474840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90A1E3F-97B6-4F8B-9A07-C8FB6B08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9B2CCEF-0EDA-4209-BA2C-63C82C1CC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BEB7833-36DC-442A-82CD-DF0F64F78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7F792-9AA7-4040-B952-7B56D34F286E}" type="datetimeFigureOut">
              <a:rPr lang="zh-TW" altLang="en-US" smtClean="0"/>
              <a:pPr/>
              <a:t>2020/10/11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269A69-B465-4169-94BC-24DA4A290D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370226-ED24-410D-89A5-E11BAAA83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43C6C9-F765-4BA8-9E38-93056D94CE87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7256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  <p:sldLayoutId id="2147484096" r:id="rId10"/>
    <p:sldLayoutId id="21474840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youtube.com/watch?v=8hLuTaAJjj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naIOapbb6VE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youtube.com/watch?v=bytUz7T3eHI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altLang="zh-TW" sz="7200"/>
              <a:t>Critical Thinking Skills</a:t>
            </a:r>
            <a:endParaRPr lang="zh-TW" altLang="en-US" sz="720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altLang="zh-TW" sz="2800"/>
              <a:t>Lecture 1  Introduction</a:t>
            </a:r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8BA2701-3DFA-418F-8019-7A1A7C3D9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Serious Issues</a:t>
            </a:r>
            <a:endParaRPr lang="zh-TW" altLang="en-US" sz="400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F8570A6-E649-4E3D-9789-D7306E38E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b="1" dirty="0">
                <a:solidFill>
                  <a:srgbClr val="FEFFFF"/>
                </a:solidFill>
              </a:rPr>
              <a:t>Should Malaysia be lockdown nationwide?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b="1" dirty="0">
              <a:solidFill>
                <a:srgbClr val="FE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dirty="0">
                <a:solidFill>
                  <a:srgbClr val="FEFFFF"/>
                </a:solidFill>
              </a:rPr>
              <a:t>Should Malaysian Government run MCO 2.0?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b="1" dirty="0">
              <a:solidFill>
                <a:srgbClr val="FE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dirty="0">
                <a:solidFill>
                  <a:srgbClr val="FEFFFF"/>
                </a:solidFill>
              </a:rPr>
              <a:t>Should the Government close the school again?</a:t>
            </a:r>
          </a:p>
          <a:p>
            <a:pPr marL="457200" indent="-457200">
              <a:buFont typeface="+mj-lt"/>
              <a:buAutoNum type="arabicPeriod"/>
            </a:pPr>
            <a:endParaRPr lang="en-US" altLang="zh-TW" sz="2400" b="1" dirty="0">
              <a:solidFill>
                <a:srgbClr val="FEFFFF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400" b="1" dirty="0">
                <a:solidFill>
                  <a:srgbClr val="FEFFFF"/>
                </a:solidFill>
              </a:rPr>
              <a:t>Should the University stop the face-to-face teaching?</a:t>
            </a:r>
            <a:endParaRPr lang="zh-TW" altLang="en-US" sz="2400" b="1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5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B1BB62A-71B1-43B7-AA0D-238230C0B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You believe uncritically and blindly, because you think that…</a:t>
            </a:r>
            <a:endParaRPr lang="zh-TW" altLang="en-US" dirty="0"/>
          </a:p>
        </p:txBody>
      </p:sp>
      <p:sp>
        <p:nvSpPr>
          <p:cNvPr id="20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C5B6BB-B88A-42E3-AA5F-7CD9612CA6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anchor="t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had an </a:t>
            </a:r>
            <a:r>
              <a:rPr lang="en-US" altLang="zh-TW" sz="2400" u="sng" dirty="0"/>
              <a:t>extraordinary</a:t>
            </a:r>
            <a:r>
              <a:rPr lang="en-US" altLang="zh-TW" sz="2400" dirty="0"/>
              <a:t> personal experience.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embrace the idea that </a:t>
            </a:r>
            <a:r>
              <a:rPr lang="en-US" altLang="zh-TW" sz="2400" u="sng" dirty="0"/>
              <a:t>anything is possible</a:t>
            </a:r>
            <a:r>
              <a:rPr lang="en-US" altLang="zh-TW" sz="2400" dirty="0"/>
              <a:t>—including weird things.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have an especially </a:t>
            </a:r>
            <a:r>
              <a:rPr lang="en-US" altLang="zh-TW" sz="2400" u="sng" dirty="0"/>
              <a:t>strong feeling </a:t>
            </a:r>
            <a:r>
              <a:rPr lang="en-US" altLang="zh-TW" sz="2400" dirty="0"/>
              <a:t>that the claim is true or false.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have made </a:t>
            </a:r>
            <a:r>
              <a:rPr lang="en-US" altLang="zh-TW" sz="2400" u="sng" dirty="0"/>
              <a:t>a leap of faith </a:t>
            </a:r>
            <a:r>
              <a:rPr lang="en-US" altLang="zh-TW" sz="2400" dirty="0"/>
              <a:t>that compels you to accept the claim.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believe in </a:t>
            </a:r>
            <a:r>
              <a:rPr lang="en-US" altLang="zh-TW" sz="2400" u="sng" dirty="0"/>
              <a:t>inner, mystical ways </a:t>
            </a:r>
            <a:r>
              <a:rPr lang="en-US" altLang="zh-TW" sz="2400" dirty="0"/>
              <a:t>of knowing that support the claim.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know that </a:t>
            </a:r>
            <a:r>
              <a:rPr lang="en-US" altLang="zh-TW" sz="2400" u="sng" dirty="0"/>
              <a:t>no one </a:t>
            </a:r>
            <a:r>
              <a:rPr lang="en-US" altLang="zh-TW" sz="2400" dirty="0"/>
              <a:t>has ever disproved the claim.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You have </a:t>
            </a:r>
            <a:r>
              <a:rPr lang="en-US" altLang="zh-TW" sz="2400" u="sng" dirty="0"/>
              <a:t>empirical evidence </a:t>
            </a:r>
            <a:r>
              <a:rPr lang="en-US" altLang="zh-TW" sz="2400" dirty="0"/>
              <a:t>that the claim is true.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380493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標題 8">
            <a:extLst>
              <a:ext uri="{FF2B5EF4-FFF2-40B4-BE49-F238E27FC236}">
                <a16:creationId xmlns:a16="http://schemas.microsoft.com/office/drawing/2014/main" id="{E565FD01-4385-41FD-B3F2-83C8A5349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2724" y="702156"/>
            <a:ext cx="7225075" cy="1013800"/>
          </a:xfrm>
        </p:spPr>
        <p:txBody>
          <a:bodyPr>
            <a:normAutofit fontScale="90000"/>
          </a:bodyPr>
          <a:lstStyle/>
          <a:p>
            <a:r>
              <a:rPr lang="en-US" altLang="zh-TW" cap="none" dirty="0">
                <a:solidFill>
                  <a:schemeClr val="tx1"/>
                </a:solidFill>
              </a:rPr>
              <a:t>Without thinking critically,</a:t>
            </a:r>
            <a:r>
              <a:rPr lang="zh-TW" altLang="en-US" cap="none" dirty="0">
                <a:solidFill>
                  <a:schemeClr val="tx1"/>
                </a:solidFill>
              </a:rPr>
              <a:t> </a:t>
            </a:r>
            <a:r>
              <a:rPr lang="en-US" altLang="zh-TW" cap="none" dirty="0">
                <a:solidFill>
                  <a:schemeClr val="tx1"/>
                </a:solidFill>
              </a:rPr>
              <a:t>you</a:t>
            </a:r>
            <a:r>
              <a:rPr lang="zh-TW" altLang="en-US" cap="none" dirty="0">
                <a:solidFill>
                  <a:schemeClr val="tx1"/>
                </a:solidFill>
              </a:rPr>
              <a:t> </a:t>
            </a:r>
            <a:r>
              <a:rPr lang="en-US" altLang="zh-TW" cap="none" dirty="0">
                <a:solidFill>
                  <a:schemeClr val="tx1"/>
                </a:solidFill>
              </a:rPr>
              <a:t>will…</a:t>
            </a:r>
            <a:endParaRPr lang="zh-TW" altLang="en-US" cap="none" dirty="0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27E2E1-A153-4D8B-9CA8-4E80B2481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2726" y="1896533"/>
            <a:ext cx="7225074" cy="396226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2400" dirty="0"/>
              <a:t>have false beliefs about the world and the people;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/>
              <a:t>make wrong decision and worse action;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2400" dirty="0"/>
              <a:t>even do not know that you are wrong (ignorance).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F0CCB3E-C31C-4EE8-9E52-CF53D0A4E4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83" r="9191" b="-2"/>
          <a:stretch/>
        </p:blipFill>
        <p:spPr>
          <a:xfrm>
            <a:off x="448732" y="600075"/>
            <a:ext cx="3683001" cy="577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77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DBF61EA3-B236-439E-9C0B-340980D56B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86D49E4-E080-4580-89FF-98FBB6DD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638" y="386930"/>
            <a:ext cx="9236700" cy="1188950"/>
          </a:xfrm>
        </p:spPr>
        <p:txBody>
          <a:bodyPr anchor="b">
            <a:normAutofit/>
          </a:bodyPr>
          <a:lstStyle/>
          <a:p>
            <a:r>
              <a:rPr lang="en-US" altLang="zh-TW" sz="5400"/>
              <a:t>Citizen Cultural Literacy</a:t>
            </a:r>
            <a:endParaRPr lang="zh-TW" altLang="en-US" sz="5400"/>
          </a:p>
        </p:txBody>
      </p:sp>
      <p:grpSp>
        <p:nvGrpSpPr>
          <p:cNvPr id="19" name="Group 9">
            <a:extLst>
              <a:ext uri="{FF2B5EF4-FFF2-40B4-BE49-F238E27FC236}">
                <a16:creationId xmlns:a16="http://schemas.microsoft.com/office/drawing/2014/main" id="{28FAF094-D087-493F-8DF9-A486C2D6BB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1998368"/>
            <a:ext cx="11695083" cy="782176"/>
            <a:chOff x="-2" y="1998368"/>
            <a:chExt cx="11695083" cy="78217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D7C88D8-5509-4514-925A-9CE148E5C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1">
              <a:extLst>
                <a:ext uri="{FF2B5EF4-FFF2-40B4-BE49-F238E27FC236}">
                  <a16:creationId xmlns:a16="http://schemas.microsoft.com/office/drawing/2014/main" id="{7275593D-F75E-4426-AE3E-2CDEFD228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-2" y="1998845"/>
              <a:ext cx="11454595" cy="7816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14784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AD35A4-F659-42AC-BA2F-76C0262BF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0" y="2599509"/>
            <a:ext cx="10143668" cy="3435531"/>
          </a:xfrm>
        </p:spPr>
        <p:txBody>
          <a:bodyPr anchor="ctr"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In public sphere, there are many problems and issues (tax paying, minimum salary, education policy, etc.) matter for us. Also, our decision would effect on others (family, friends, strangers).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Malaysians are not good at thinking and reasoning.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With critical thinking, we can involve into these discussions rationally, rather than emotionally.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sz="2400" dirty="0"/>
              <a:t>Maybe the discussion is inconclusive, but at least it promotes our knowledge to the problems, to each other (rather than fight with each other).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059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852E99-3EC1-494C-891E-0DE7484C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sz="4100"/>
              <a:t>In this course, you will able to know…</a:t>
            </a:r>
            <a:endParaRPr lang="zh-TW" altLang="en-US" sz="410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17A946-8A91-4A88-9E00-BD04493CA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Which reasons are </a:t>
            </a:r>
            <a:r>
              <a:rPr lang="en-US" altLang="zh-TW" sz="2000" i="1" dirty="0"/>
              <a:t>good </a:t>
            </a:r>
            <a:r>
              <a:rPr lang="en-US" altLang="zh-TW" sz="2000" dirty="0"/>
              <a:t>reasons, in distinct from the bad one? 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How and when our beliefs are justified?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TW" sz="2000" dirty="0"/>
              <a:t>How and when we can say that we </a:t>
            </a:r>
            <a:r>
              <a:rPr lang="en-US" altLang="zh-TW" sz="2000" i="1" dirty="0"/>
              <a:t>know </a:t>
            </a:r>
            <a:r>
              <a:rPr lang="en-US" altLang="zh-TW" sz="2000" dirty="0"/>
              <a:t>that something is true or believable?</a:t>
            </a:r>
            <a:endParaRPr lang="zh-TW" altLang="en-US" sz="2000" dirty="0"/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D27CDF74-0F36-4638-A97D-A7A05A5027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09" r="2694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9AE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9413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A1EFA806-8738-4B12-98F4-F58BD9137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19" y="2945524"/>
            <a:ext cx="6457183" cy="227438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TW" sz="72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Critical Thinking?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71D77B0-281A-4A1A-9768-7C0FAAB971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1480" y="1234285"/>
            <a:ext cx="5013661" cy="1683292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altLang="zh-TW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0400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What is Critical Thinking?</a:t>
            </a:r>
            <a:endParaRPr lang="zh-TW" altLang="en-US" sz="400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GB" altLang="zh-TW" sz="2400" cap="none" dirty="0">
                <a:solidFill>
                  <a:srgbClr val="FEFFFF"/>
                </a:solidFill>
              </a:rPr>
              <a:t>Critic</a:t>
            </a:r>
            <a:r>
              <a:rPr lang="en-GB" altLang="zh-TW" sz="2400" dirty="0">
                <a:solidFill>
                  <a:srgbClr val="FEFFFF"/>
                </a:solidFill>
                <a:sym typeface="Wingdings" panose="05000000000000000000" pitchFamily="2" charset="2"/>
              </a:rPr>
              <a:t>:</a:t>
            </a:r>
          </a:p>
          <a:p>
            <a:pPr lvl="1"/>
            <a:r>
              <a:rPr lang="en-GB" altLang="zh-TW" cap="none" dirty="0">
                <a:solidFill>
                  <a:srgbClr val="FEFFFF"/>
                </a:solidFill>
                <a:sym typeface="Wingdings" panose="05000000000000000000" pitchFamily="2" charset="2"/>
              </a:rPr>
              <a:t>critique (Fr.), </a:t>
            </a:r>
            <a:r>
              <a:rPr lang="en-GB" altLang="zh-TW" cap="none" dirty="0" err="1">
                <a:solidFill>
                  <a:srgbClr val="FEFFFF"/>
                </a:solidFill>
                <a:sym typeface="Wingdings" panose="05000000000000000000" pitchFamily="2" charset="2"/>
              </a:rPr>
              <a:t>kritikos</a:t>
            </a:r>
            <a:r>
              <a:rPr lang="en-GB" altLang="zh-TW" cap="none" dirty="0">
                <a:solidFill>
                  <a:srgbClr val="FEFFFF"/>
                </a:solidFill>
                <a:sym typeface="Wingdings" panose="05000000000000000000" pitchFamily="2" charset="2"/>
              </a:rPr>
              <a:t> (Gr.)</a:t>
            </a:r>
            <a:endParaRPr lang="en-GB" altLang="zh-TW" cap="none" dirty="0">
              <a:solidFill>
                <a:srgbClr val="FEFFFF"/>
              </a:solidFill>
            </a:endParaRPr>
          </a:p>
          <a:p>
            <a:pPr lvl="1"/>
            <a:r>
              <a:rPr lang="en-GB" altLang="zh-TW" dirty="0">
                <a:solidFill>
                  <a:srgbClr val="FEFFFF"/>
                </a:solidFill>
              </a:rPr>
              <a:t>To analyse, to separate, to make a judgement</a:t>
            </a:r>
          </a:p>
          <a:p>
            <a:pPr lvl="1"/>
            <a:endParaRPr lang="en-GB" altLang="zh-TW" dirty="0">
              <a:solidFill>
                <a:srgbClr val="FEFFFF"/>
              </a:solidFill>
            </a:endParaRPr>
          </a:p>
          <a:p>
            <a:r>
              <a:rPr lang="en-GB" altLang="zh-TW" sz="2400" dirty="0">
                <a:solidFill>
                  <a:srgbClr val="FEFFFF"/>
                </a:solidFill>
              </a:rPr>
              <a:t>Critical Thinking is…</a:t>
            </a:r>
          </a:p>
          <a:p>
            <a:pPr lvl="1"/>
            <a:r>
              <a:rPr lang="en-US" altLang="zh-TW" b="1" dirty="0">
                <a:solidFill>
                  <a:srgbClr val="FFFF00"/>
                </a:solidFill>
              </a:rPr>
              <a:t>a reasonable, reflective thinking that is aimed at deciding what to believe or what to do.</a:t>
            </a:r>
          </a:p>
          <a:p>
            <a:pPr lvl="1"/>
            <a:r>
              <a:rPr lang="en-US" altLang="zh-TW" dirty="0">
                <a:solidFill>
                  <a:srgbClr val="FEFFFF"/>
                </a:solidFill>
              </a:rPr>
              <a:t>an ability to distinguish good reason from bad reason.</a:t>
            </a:r>
            <a:endParaRPr lang="en-GB" altLang="zh-TW" cap="none" dirty="0">
              <a:solidFill>
                <a:srgbClr val="FE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AF7424-4351-4765-BDBD-A35D05FBB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Some Misunderstanding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B6ED98-FA1A-417E-9273-E811E8B5B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It is not a confrontation and quarrel.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1600" dirty="0">
                <a:solidFill>
                  <a:srgbClr val="FF0000"/>
                </a:solidFill>
              </a:rPr>
              <a:t>But rather, to rejecting bad ideas, finding the truths.</a:t>
            </a:r>
          </a:p>
          <a:p>
            <a:endParaRPr lang="en-US" altLang="zh-TW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It does not criticize people all the time.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1600" dirty="0">
                <a:solidFill>
                  <a:srgbClr val="FF0000"/>
                </a:solidFill>
              </a:rPr>
              <a:t>But rather, a rational discussion with open-minded and principle of charity.</a:t>
            </a:r>
          </a:p>
          <a:p>
            <a:endParaRPr lang="en-US" altLang="zh-TW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It is not impractical (emotional and self-interested)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1600" dirty="0">
                <a:solidFill>
                  <a:srgbClr val="FF0000"/>
                </a:solidFill>
              </a:rPr>
              <a:t>But reject authority and force with strategy and wise.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altLang="zh-TW" sz="16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sz="1600" dirty="0"/>
              <a:t>It is not concerned with debate and rhetoric.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TW" sz="1600" dirty="0">
                <a:solidFill>
                  <a:srgbClr val="FF0000"/>
                </a:solidFill>
              </a:rPr>
              <a:t>It is concerned with how to bring out facts and reason.</a:t>
            </a:r>
          </a:p>
        </p:txBody>
      </p:sp>
      <p:pic>
        <p:nvPicPr>
          <p:cNvPr id="5" name="Picture 4" descr="一張含有 物件, 刷子, 時鐘 的圖片&#10;&#10;自動產生的描述">
            <a:extLst>
              <a:ext uri="{FF2B5EF4-FFF2-40B4-BE49-F238E27FC236}">
                <a16:creationId xmlns:a16="http://schemas.microsoft.com/office/drawing/2014/main" id="{6487D487-95AF-4438-B578-7617445140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48" r="20557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38F6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928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altLang="zh-TW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Critical Thinking Is All About…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674237" y="4170501"/>
            <a:ext cx="3657600" cy="15255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TW" sz="2000" b="1" kern="1200" dirty="0">
                <a:solidFill>
                  <a:srgbClr val="FFFF00"/>
                </a:solidFill>
                <a:latin typeface="+mn-lt"/>
                <a:ea typeface="+mn-ea"/>
                <a:cs typeface="+mn-cs"/>
              </a:rPr>
              <a:t>Having a good reason to believe or to act…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1024543"/>
            <a:ext cx="6553545" cy="481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59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B08A627B-EACD-470D-9040-A6307E464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3800">
                <a:solidFill>
                  <a:schemeClr val="bg1"/>
                </a:solidFill>
              </a:rPr>
              <a:t>Textbook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55265FB-F97B-4F0B-9FAB-871B1DDB93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altLang="zh-TW" sz="2000">
                <a:solidFill>
                  <a:schemeClr val="bg1"/>
                </a:solidFill>
              </a:rPr>
              <a:t>Critical Thinking: A Student’s Introduction (5</a:t>
            </a:r>
            <a:r>
              <a:rPr lang="en-US" altLang="zh-TW" sz="2000" baseline="30000">
                <a:solidFill>
                  <a:schemeClr val="bg1"/>
                </a:solidFill>
              </a:rPr>
              <a:t>th</a:t>
            </a:r>
            <a:r>
              <a:rPr lang="en-US" altLang="zh-TW" sz="2000">
                <a:solidFill>
                  <a:schemeClr val="bg1"/>
                </a:solidFill>
              </a:rPr>
              <a:t> ed.) / by G. Bassham, W. Irwin, H. Nardone, J. Wallace</a:t>
            </a:r>
          </a:p>
          <a:p>
            <a:r>
              <a:rPr lang="en-US" altLang="zh-TW" sz="2000">
                <a:solidFill>
                  <a:schemeClr val="bg1"/>
                </a:solidFill>
              </a:rPr>
              <a:t>Available on Google Classroom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ãcritical thinking basshamãçåçæå°çµæ">
            <a:extLst>
              <a:ext uri="{FF2B5EF4-FFF2-40B4-BE49-F238E27FC236}">
                <a16:creationId xmlns:a16="http://schemas.microsoft.com/office/drawing/2014/main" id="{47ED36F7-46F7-4866-9F3F-AA603A06AC16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5" r="-3" b="544"/>
          <a:stretch/>
        </p:blipFill>
        <p:spPr bwMode="auto">
          <a:xfrm>
            <a:off x="6525453" y="10"/>
            <a:ext cx="5666547" cy="685799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93451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7E16D49C-57DB-4782-A622-F4A19A3B2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altLang="zh-TW" sz="4000" dirty="0">
                <a:solidFill>
                  <a:srgbClr val="FFFFFF"/>
                </a:solidFill>
              </a:rPr>
              <a:t>Lecture Outline</a:t>
            </a:r>
            <a:endParaRPr lang="zh-TW" altLang="en-US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7910A839-A231-45D8-82D7-C4D0F6F23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84989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4921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57C8F5-7BF3-4CF9-8C3C-599C061E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altLang="zh-TW" dirty="0"/>
              <a:t>Assessment Scheme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AD37ED1-5EAE-445A-A410-6512751FC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US" altLang="zh-TW" sz="2000" dirty="0"/>
              <a:t>Personal Assignment				40%</a:t>
            </a:r>
            <a:endParaRPr lang="zh-TW" altLang="zh-TW" sz="2000" dirty="0"/>
          </a:p>
          <a:p>
            <a:pPr marL="514350" lvl="0" indent="-514350">
              <a:buFont typeface="+mj-lt"/>
              <a:buAutoNum type="arabicPeriod"/>
            </a:pPr>
            <a:r>
              <a:rPr lang="en-US" altLang="zh-TW" sz="2000" dirty="0"/>
              <a:t>Mid-term Examination (Week 7)		30%</a:t>
            </a:r>
            <a:endParaRPr lang="zh-TW" altLang="zh-TW" sz="2000" dirty="0"/>
          </a:p>
          <a:p>
            <a:pPr marL="514350" lvl="0" indent="-514350">
              <a:buFont typeface="+mj-lt"/>
              <a:buAutoNum type="arabicPeriod"/>
            </a:pPr>
            <a:r>
              <a:rPr lang="en-US" altLang="zh-TW" sz="2000" dirty="0"/>
              <a:t>Final Examination				30%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8EA5B421-EA54-46BD-9332-E1FCF7BB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81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8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E9B0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9368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64F642-1013-4419-8755-ADF31F75D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TW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Tutorial Classes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66C36FA-893F-477E-9B9B-E3C95EC7F1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3454977"/>
              </p:ext>
            </p:extLst>
          </p:nvPr>
        </p:nvGraphicFramePr>
        <p:xfrm>
          <a:off x="4777316" y="832925"/>
          <a:ext cx="6780700" cy="5802727"/>
        </p:xfrm>
        <a:graphic>
          <a:graphicData uri="http://schemas.openxmlformats.org/drawingml/2006/table">
            <a:tbl>
              <a:tblPr firstRow="1" bandRow="1">
                <a:noFill/>
                <a:tableStyleId>{5940675A-B579-460E-94D1-54222C63F5DA}</a:tableStyleId>
              </a:tblPr>
              <a:tblGrid>
                <a:gridCol w="3482292">
                  <a:extLst>
                    <a:ext uri="{9D8B030D-6E8A-4147-A177-3AD203B41FA5}">
                      <a16:colId xmlns:a16="http://schemas.microsoft.com/office/drawing/2014/main" val="2194289147"/>
                    </a:ext>
                  </a:extLst>
                </a:gridCol>
                <a:gridCol w="3298408">
                  <a:extLst>
                    <a:ext uri="{9D8B030D-6E8A-4147-A177-3AD203B41FA5}">
                      <a16:colId xmlns:a16="http://schemas.microsoft.com/office/drawing/2014/main" val="3679716533"/>
                    </a:ext>
                  </a:extLst>
                </a:gridCol>
              </a:tblGrid>
              <a:tr h="928759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b="0" cap="all" spc="150">
                          <a:solidFill>
                            <a:schemeClr val="lt1"/>
                          </a:solidFill>
                        </a:rPr>
                        <a:t>Monday</a:t>
                      </a:r>
                      <a:endParaRPr lang="zh-TW" altLang="en-US" sz="27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700" b="0" cap="all" spc="150">
                          <a:solidFill>
                            <a:schemeClr val="lt1"/>
                          </a:solidFill>
                        </a:rPr>
                        <a:t>Time</a:t>
                      </a:r>
                      <a:endParaRPr lang="zh-TW" altLang="en-US" sz="27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solidFill>
                      <a:srgbClr val="5053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7179916"/>
                  </a:ext>
                </a:extLst>
              </a:tr>
              <a:tr h="8522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200" cap="none" spc="0">
                          <a:solidFill>
                            <a:schemeClr val="tx1"/>
                          </a:solidFill>
                        </a:rPr>
                        <a:t>Odd Week </a:t>
                      </a:r>
                      <a:endParaRPr lang="zh-TW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cap="none" spc="0">
                          <a:solidFill>
                            <a:schemeClr val="tx1"/>
                          </a:solidFill>
                        </a:rPr>
                        <a:t>9:00 – 10:00</a:t>
                      </a:r>
                      <a:endParaRPr lang="zh-TW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8689283"/>
                  </a:ext>
                </a:extLst>
              </a:tr>
              <a:tr h="8522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200" cap="none" spc="0">
                          <a:solidFill>
                            <a:schemeClr val="tx1"/>
                          </a:solidFill>
                        </a:rPr>
                        <a:t>12:00-13:00</a:t>
                      </a:r>
                      <a:endParaRPr lang="zh-TW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148179"/>
                  </a:ext>
                </a:extLst>
              </a:tr>
              <a:tr h="852213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2200" cap="none" spc="0">
                          <a:solidFill>
                            <a:schemeClr val="tx1"/>
                          </a:solidFill>
                        </a:rPr>
                        <a:t>Even Week</a:t>
                      </a:r>
                      <a:endParaRPr lang="zh-TW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cap="none" spc="0">
                          <a:solidFill>
                            <a:schemeClr val="tx1"/>
                          </a:solidFill>
                        </a:rPr>
                        <a:t>9:00 – 10:00</a:t>
                      </a:r>
                      <a:endParaRPr lang="zh-TW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9198265"/>
                  </a:ext>
                </a:extLst>
              </a:tr>
              <a:tr h="85221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200" cap="none" spc="0">
                          <a:solidFill>
                            <a:schemeClr val="tx1"/>
                          </a:solidFill>
                        </a:rPr>
                        <a:t>12:00-13:00</a:t>
                      </a:r>
                      <a:endParaRPr lang="zh-TW" altLang="en-US" sz="2200" cap="none" spc="0">
                        <a:solidFill>
                          <a:schemeClr val="tx1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000000">
                        <a:alpha val="7843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312098"/>
                  </a:ext>
                </a:extLst>
              </a:tr>
              <a:tr h="852213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TW" sz="2200" cap="none" spc="0" dirty="0">
                          <a:solidFill>
                            <a:srgbClr val="FF0000"/>
                          </a:solidFill>
                        </a:rPr>
                        <a:t>*Please do the survey form by today</a:t>
                      </a:r>
                    </a:p>
                    <a:p>
                      <a:pPr algn="l"/>
                      <a:r>
                        <a:rPr lang="en-US" altLang="zh-TW" sz="2200" cap="none" spc="0" dirty="0">
                          <a:solidFill>
                            <a:srgbClr val="FF0000"/>
                          </a:solidFill>
                        </a:rPr>
                        <a:t>*Please rename you Google Classroom ID into “</a:t>
                      </a:r>
                      <a:r>
                        <a:rPr lang="en-US" altLang="zh-TW" sz="2200" cap="none" spc="0" dirty="0" err="1">
                          <a:solidFill>
                            <a:srgbClr val="FF0000"/>
                          </a:solidFill>
                        </a:rPr>
                        <a:t>Batch_Name</a:t>
                      </a:r>
                      <a:r>
                        <a:rPr lang="en-US" altLang="zh-TW" sz="2200" cap="none" spc="0" dirty="0">
                          <a:solidFill>
                            <a:srgbClr val="FF0000"/>
                          </a:solidFill>
                        </a:rPr>
                        <a:t>”</a:t>
                      </a:r>
                      <a:endParaRPr lang="zh-TW" altLang="en-US" sz="2200" cap="none" spc="0" dirty="0">
                        <a:solidFill>
                          <a:srgbClr val="FF0000"/>
                        </a:solidFill>
                      </a:endParaRPr>
                    </a:p>
                  </a:txBody>
                  <a:tcPr marL="229638" marR="229638" marT="229638" marB="229638"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3006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8021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80D6-AC9F-4821-946E-08DC1313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Letters to Editor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052088-1D1D-48BB-84A5-597586D12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1C46447F-A8B6-4A2B-82D2-5A169EAF10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48" r="19544" b="23651"/>
          <a:stretch/>
        </p:blipFill>
        <p:spPr>
          <a:xfrm>
            <a:off x="1230700" y="1416379"/>
            <a:ext cx="5598732" cy="25431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D95CA01-82C4-45C2-B821-795199BE4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823" y="4125088"/>
            <a:ext cx="5512486" cy="25431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01C75B-0F44-4B48-B2F6-83B38DF848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47" t="24493" r="51181" b="33193"/>
          <a:stretch/>
        </p:blipFill>
        <p:spPr>
          <a:xfrm>
            <a:off x="7135921" y="1416379"/>
            <a:ext cx="4563378" cy="525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49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DE001A8-4107-4ABF-8E61-BB70A15BD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TW" sz="3700"/>
              <a:t>Critical Thinking in Everyday Life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5183956-3504-47EB-AC76-EE8CB03D66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/>
          <a:stretch/>
        </p:blipFill>
        <p:spPr>
          <a:xfrm>
            <a:off x="487560" y="404664"/>
            <a:ext cx="7608304" cy="560034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011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11BE3FA7-0D70-4431-814F-D8C40576E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5CCACF5-8ABE-4641-869C-9069ABAA9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46" r="23739" b="2"/>
          <a:stretch/>
        </p:blipFill>
        <p:spPr>
          <a:xfrm>
            <a:off x="321731" y="557189"/>
            <a:ext cx="5668684" cy="574361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AD336A1-B4A4-419A-AAEE-81110AF963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89" r="23734" b="-1"/>
          <a:stretch/>
        </p:blipFill>
        <p:spPr>
          <a:xfrm>
            <a:off x="6195375" y="557189"/>
            <a:ext cx="5674893" cy="574361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5524DA0-5208-4D31-A4B7-B40216DFC5FF}"/>
              </a:ext>
            </a:extLst>
          </p:cNvPr>
          <p:cNvSpPr/>
          <p:nvPr/>
        </p:nvSpPr>
        <p:spPr>
          <a:xfrm>
            <a:off x="3610404" y="6394737"/>
            <a:ext cx="4760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4"/>
              </a:rPr>
              <a:t>https://www.youtube.com/watch?v=8hLuTaAJjj0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2099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971A8750-D7F8-4365-9071-FB2900F4BF7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453446" y="643467"/>
            <a:ext cx="9285108" cy="5571065"/>
          </a:xfrm>
          <a:prstGeom prst="rect">
            <a:avLst/>
          </a:prstGeom>
          <a:ln>
            <a:noFill/>
          </a:ln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C85A71-E9F0-4027-9EE6-D47FE96A1FFF}"/>
              </a:ext>
            </a:extLst>
          </p:cNvPr>
          <p:cNvSpPr/>
          <p:nvPr/>
        </p:nvSpPr>
        <p:spPr>
          <a:xfrm>
            <a:off x="2477365" y="6343425"/>
            <a:ext cx="49405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dirty="0">
                <a:hlinkClick r:id="rId3"/>
              </a:rPr>
              <a:t>https://www.youtube.com/watch?v=naIOapbb6VE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3933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A3484F0A-C198-4773-8CD3-BE1D8C11AD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r="1936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01D004-5C4C-42B2-91AB-242E62BD6C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72" r="18367" b="2"/>
          <a:stretch/>
        </p:blipFill>
        <p:spPr>
          <a:xfrm>
            <a:off x="4480505" y="1106909"/>
            <a:ext cx="4166726" cy="3681631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ACBEF2-2374-472F-BA4E-AF9225EADF83}"/>
              </a:ext>
            </a:extLst>
          </p:cNvPr>
          <p:cNvSpPr/>
          <p:nvPr/>
        </p:nvSpPr>
        <p:spPr>
          <a:xfrm>
            <a:off x="7322253" y="6325453"/>
            <a:ext cx="4866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4"/>
              </a:rPr>
              <a:t>https://www.youtube.com/watch?v=bytUz7T3eHI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508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4E708C8-2FC7-4F77-BA1D-B45503C19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>
            <a:normAutofit/>
          </a:bodyPr>
          <a:lstStyle/>
          <a:p>
            <a:r>
              <a:rPr lang="en-US" altLang="zh-TW" sz="4000">
                <a:solidFill>
                  <a:srgbClr val="FFFFFF"/>
                </a:solidFill>
              </a:rPr>
              <a:t>All around us…</a:t>
            </a:r>
            <a:endParaRPr lang="zh-TW" altLang="en-US" sz="4000">
              <a:solidFill>
                <a:srgbClr val="FFFFFF"/>
              </a:solidFill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4C1121-BA9D-49ED-A9F1-40FCBA94F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862" y="1719618"/>
            <a:ext cx="5948831" cy="4334629"/>
          </a:xfrm>
        </p:spPr>
        <p:txBody>
          <a:bodyPr anchor="ctr">
            <a:normAutofit/>
          </a:bodyPr>
          <a:lstStyle/>
          <a:p>
            <a:r>
              <a:rPr lang="en-US" altLang="zh-TW" sz="2400" dirty="0">
                <a:solidFill>
                  <a:srgbClr val="FEFFFF"/>
                </a:solidFill>
              </a:rPr>
              <a:t>Fake news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Lies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Rumors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Myths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Conspiracy Theory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Pseudo Science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Predictions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Slogans</a:t>
            </a:r>
          </a:p>
          <a:p>
            <a:r>
              <a:rPr lang="en-US" altLang="zh-TW" sz="2400" dirty="0">
                <a:solidFill>
                  <a:srgbClr val="FEFFFF"/>
                </a:solidFill>
              </a:rPr>
              <a:t>Advertisements</a:t>
            </a:r>
            <a:endParaRPr lang="zh-TW" altLang="en-US" sz="2400" dirty="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6439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1A784BF-09DB-448D-99FC-B49DFC6605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17859B3-4C91-478D-929D-BB6433F9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934A57-FEF1-4094-A40D-5C0CBA7A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5052"/>
            <a:ext cx="3093720" cy="1645920"/>
          </a:xfrm>
        </p:spPr>
        <p:txBody>
          <a:bodyPr>
            <a:normAutofit/>
          </a:bodyPr>
          <a:lstStyle/>
          <a:p>
            <a:r>
              <a:rPr lang="en-US" altLang="zh-TW" sz="2600"/>
              <a:t>Overflooded by Information</a:t>
            </a:r>
            <a:endParaRPr lang="zh-TW" altLang="en-US" sz="26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7CD9EE7-59C6-46BE-96AE-8C21392DFC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58" t="1142" r="5429" b="-1141"/>
          <a:stretch/>
        </p:blipFill>
        <p:spPr>
          <a:xfrm>
            <a:off x="20" y="-6"/>
            <a:ext cx="3931900" cy="4005072"/>
          </a:xfrm>
          <a:prstGeom prst="rect">
            <a:avLst/>
          </a:prstGeom>
        </p:spPr>
      </p:pic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9AD4A392-F5BD-449B-B7CB-BE62D3266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72" r="10504" b="-4"/>
          <a:stretch/>
        </p:blipFill>
        <p:spPr>
          <a:xfrm>
            <a:off x="4130040" y="6"/>
            <a:ext cx="3931920" cy="4005071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A4C69AF8-41CA-4EA7-A82F-0CCC83611C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4945"/>
          <a:stretch/>
        </p:blipFill>
        <p:spPr>
          <a:xfrm>
            <a:off x="8260080" y="-1"/>
            <a:ext cx="3931920" cy="400507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283FBD2-A663-469F-855C-06D86E3C11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A1279FC-7441-4E55-B082-2774E6316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398520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99A0E6C-F5B5-424E-8804-60E6ECA8B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0266" y="4435052"/>
            <a:ext cx="7104188" cy="1645920"/>
          </a:xfrm>
        </p:spPr>
        <p:txBody>
          <a:bodyPr anchor="ctr"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Lack of fact checking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Tunnel vision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TW" sz="1800" dirty="0"/>
              <a:t>Echo Chamber Problem</a:t>
            </a:r>
          </a:p>
        </p:txBody>
      </p:sp>
    </p:spTree>
    <p:extLst>
      <p:ext uri="{BB962C8B-B14F-4D97-AF65-F5344CB8AC3E}">
        <p14:creationId xmlns:p14="http://schemas.microsoft.com/office/powerpoint/2010/main" val="266914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E672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5A403A4-7832-4757-A663-DC2587554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67" y="643467"/>
            <a:ext cx="5571066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96891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707</Words>
  <Application>Microsoft Office PowerPoint</Application>
  <PresentationFormat>寬螢幕</PresentationFormat>
  <Paragraphs>98</Paragraphs>
  <Slides>22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Wingdings</vt:lpstr>
      <vt:lpstr>Wingdings 2</vt:lpstr>
      <vt:lpstr>HDOfficeLightV0</vt:lpstr>
      <vt:lpstr>1_HDOfficeLightV0</vt:lpstr>
      <vt:lpstr>Office 佈景主題</vt:lpstr>
      <vt:lpstr>Critical Thinking Skills</vt:lpstr>
      <vt:lpstr>Lecture Outline</vt:lpstr>
      <vt:lpstr>Critical Thinking in Everyday Life</vt:lpstr>
      <vt:lpstr>PowerPoint 簡報</vt:lpstr>
      <vt:lpstr>PowerPoint 簡報</vt:lpstr>
      <vt:lpstr>PowerPoint 簡報</vt:lpstr>
      <vt:lpstr>All around us…</vt:lpstr>
      <vt:lpstr>Overflooded by Information</vt:lpstr>
      <vt:lpstr>PowerPoint 簡報</vt:lpstr>
      <vt:lpstr>Serious Issues</vt:lpstr>
      <vt:lpstr>You believe uncritically and blindly, because you think that…</vt:lpstr>
      <vt:lpstr>Without thinking critically, you will…</vt:lpstr>
      <vt:lpstr>Citizen Cultural Literacy</vt:lpstr>
      <vt:lpstr>In this course, you will able to know…</vt:lpstr>
      <vt:lpstr>What is Critical Thinking?</vt:lpstr>
      <vt:lpstr>What is Critical Thinking?</vt:lpstr>
      <vt:lpstr>Some Misunderstanding</vt:lpstr>
      <vt:lpstr>Critical Thinking Is All About…</vt:lpstr>
      <vt:lpstr>Textbook</vt:lpstr>
      <vt:lpstr>Assessment Scheme</vt:lpstr>
      <vt:lpstr>Tutorial Classes</vt:lpstr>
      <vt:lpstr>Letters to Editor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Critical Thinking Skills</dc:title>
  <dc:creator>Lenovo</dc:creator>
  <cp:lastModifiedBy>Lenovo</cp:lastModifiedBy>
  <cp:revision>3</cp:revision>
  <dcterms:created xsi:type="dcterms:W3CDTF">2020-10-11T13:57:52Z</dcterms:created>
  <dcterms:modified xsi:type="dcterms:W3CDTF">2020-10-11T14:33:01Z</dcterms:modified>
</cp:coreProperties>
</file>